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71" r:id="rId3"/>
    <p:sldId id="272" r:id="rId4"/>
    <p:sldId id="288" r:id="rId5"/>
    <p:sldId id="257" r:id="rId6"/>
    <p:sldId id="258" r:id="rId7"/>
    <p:sldId id="270" r:id="rId8"/>
    <p:sldId id="274" r:id="rId9"/>
    <p:sldId id="300" r:id="rId10"/>
    <p:sldId id="275" r:id="rId11"/>
    <p:sldId id="279" r:id="rId12"/>
    <p:sldId id="280" r:id="rId13"/>
    <p:sldId id="281" r:id="rId14"/>
    <p:sldId id="282" r:id="rId15"/>
    <p:sldId id="277" r:id="rId16"/>
    <p:sldId id="285" r:id="rId17"/>
    <p:sldId id="290" r:id="rId18"/>
    <p:sldId id="296" r:id="rId19"/>
    <p:sldId id="297" r:id="rId20"/>
    <p:sldId id="298" r:id="rId21"/>
    <p:sldId id="289" r:id="rId22"/>
    <p:sldId id="287" r:id="rId23"/>
    <p:sldId id="299" r:id="rId24"/>
    <p:sldId id="293" r:id="rId25"/>
    <p:sldId id="292" r:id="rId26"/>
    <p:sldId id="260" r:id="rId27"/>
    <p:sldId id="267" r:id="rId28"/>
    <p:sldId id="262" r:id="rId29"/>
    <p:sldId id="268" r:id="rId30"/>
    <p:sldId id="264" r:id="rId31"/>
    <p:sldId id="269" r:id="rId32"/>
    <p:sldId id="291" r:id="rId33"/>
    <p:sldId id="294" r:id="rId34"/>
    <p:sldId id="295" r:id="rId35"/>
    <p:sldId id="30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>
        <p:scale>
          <a:sx n="118" d="100"/>
          <a:sy n="118" d="100"/>
        </p:scale>
        <p:origin x="-1434" y="-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876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30 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29</c:v>
                </c:pt>
                <c:pt idx="1">
                  <c:v>27</c:v>
                </c:pt>
                <c:pt idx="2">
                  <c:v>14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30-40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222</c:v>
                </c:pt>
                <c:pt idx="1">
                  <c:v>222</c:v>
                </c:pt>
                <c:pt idx="2">
                  <c:v>187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40-50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190</c:v>
                </c:pt>
                <c:pt idx="1">
                  <c:v>210</c:v>
                </c:pt>
                <c:pt idx="2">
                  <c:v>253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50-60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143</c:v>
                </c:pt>
                <c:pt idx="1">
                  <c:v>133</c:v>
                </c:pt>
                <c:pt idx="2">
                  <c:v>134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60-70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54</c:v>
                </c:pt>
                <c:pt idx="1">
                  <c:v>61</c:v>
                </c:pt>
                <c:pt idx="2">
                  <c:v>69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70 и старше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8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859712"/>
        <c:axId val="101861248"/>
      </c:barChart>
      <c:catAx>
        <c:axId val="101859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861248"/>
        <c:crosses val="autoZero"/>
        <c:auto val="1"/>
        <c:lblAlgn val="ctr"/>
        <c:lblOffset val="100"/>
        <c:noMultiLvlLbl val="0"/>
      </c:catAx>
      <c:valAx>
        <c:axId val="101861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1018597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overlay val="0"/>
      <c:txPr>
        <a:bodyPr/>
        <a:lstStyle/>
        <a:p>
          <a:pPr>
            <a:defRPr sz="1800" baseline="0">
              <a:latin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нарушений 2019 год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Неисполнение обязательств по уплате членских взносов</c:v>
                </c:pt>
                <c:pt idx="1">
                  <c:v>Несоблюдение ст. 25 Закона об адвокатуре</c:v>
                </c:pt>
                <c:pt idx="2">
                  <c:v>Ненадлежащие исполнение обязательств перед доверителем</c:v>
                </c:pt>
                <c:pt idx="3">
                  <c:v>Нарушение графика дежурств</c:v>
                </c:pt>
                <c:pt idx="4">
                  <c:v>Оказание юр. Помощи доверителям, чьи интересы противоречат друг другу</c:v>
                </c:pt>
                <c:pt idx="5">
                  <c:v>Нарушение порядка оформления запроса</c:v>
                </c:pt>
                <c:pt idx="6">
                  <c:v>Неуведомление суда о невозможности своего участия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8</c:v>
                </c:pt>
                <c:pt idx="1">
                  <c:v>5</c:v>
                </c:pt>
                <c:pt idx="2">
                  <c:v>5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1703916367016132"/>
          <c:y val="7.4280718394473588E-2"/>
          <c:w val="0.37435745621760186"/>
          <c:h val="0.88135563710168185"/>
        </c:manualLayout>
      </c:layout>
      <c:overlay val="0"/>
      <c:txPr>
        <a:bodyPr/>
        <a:lstStyle/>
        <a:p>
          <a:pPr>
            <a:defRPr sz="16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Выплаченные суммы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95859167</c:v>
                </c:pt>
                <c:pt idx="1">
                  <c:v>105992728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Направлено заявлений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1097</c:v>
                </c:pt>
                <c:pt idx="1">
                  <c:v>1386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Оплачено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1005</c:v>
                </c:pt>
                <c:pt idx="1">
                  <c:v>1200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 оплате отказано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43</c:v>
                </c:pt>
                <c:pt idx="1">
                  <c:v>79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 стадии рассмотрения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49</c:v>
                </c:pt>
                <c:pt idx="1">
                  <c:v>107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3960064"/>
        <c:axId val="113961600"/>
      </c:barChart>
      <c:catAx>
        <c:axId val="113960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13961600"/>
        <c:crosses val="autoZero"/>
        <c:auto val="1"/>
        <c:lblAlgn val="ctr"/>
        <c:lblOffset val="100"/>
        <c:noMultiLvlLbl val="0"/>
      </c:catAx>
      <c:valAx>
        <c:axId val="113961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defRPr>
            </a:pPr>
            <a:endParaRPr lang="ru-RU"/>
          </a:p>
        </c:txPr>
        <c:crossAx val="1139600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aseline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081268621280839"/>
          <c:y val="5.5078124434077752E-2"/>
          <c:w val="0.57095246206502426"/>
          <c:h val="0.808295315431477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Запланировано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6713400</c:v>
                </c:pt>
                <c:pt idx="1">
                  <c:v>6713400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Выплачено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8527373</c:v>
                </c:pt>
                <c:pt idx="1">
                  <c:v>9789864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4026368"/>
        <c:axId val="114027904"/>
      </c:barChart>
      <c:catAx>
        <c:axId val="1140263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bg2">
                    <a:lumMod val="25000"/>
                  </a:schemeClr>
                </a:solidFill>
              </a:defRPr>
            </a:pPr>
            <a:endParaRPr lang="ru-RU"/>
          </a:p>
        </c:txPr>
        <c:crossAx val="114027904"/>
        <c:crosses val="autoZero"/>
        <c:auto val="1"/>
        <c:lblAlgn val="ctr"/>
        <c:lblOffset val="100"/>
        <c:noMultiLvlLbl val="0"/>
      </c:catAx>
      <c:valAx>
        <c:axId val="114027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aseline="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1140263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aseline="0">
              <a:solidFill>
                <a:schemeClr val="tx2">
                  <a:lumMod val="75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 baseline="0">
          <a:solidFill>
            <a:schemeClr val="tx2">
              <a:lumMod val="60000"/>
              <a:lumOff val="40000"/>
            </a:schemeClr>
          </a:solidFill>
          <a:latin typeface="Times New Roman" panose="02020603050405020304" pitchFamily="18" charset="0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b="1" cap="none" spc="0" baseline="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граждан, которым оказана бесплатная юридическая помощь в 2018 г.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8.7819373944445014E-3"/>
          <c:y val="7.0141463155111092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граждан, которым оказана бесплатная юридическая помощь в 2018 г.
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Ниже прожиточного минимума</c:v>
                </c:pt>
                <c:pt idx="1">
                  <c:v>Инвалиды</c:v>
                </c:pt>
                <c:pt idx="2">
                  <c:v>Дети-инвалиды, дети-сироты</c:v>
                </c:pt>
                <c:pt idx="3">
                  <c:v>Лица из числа детей-сирот и детей, оставшихся без попечения родителей</c:v>
                </c:pt>
                <c:pt idx="4">
                  <c:v>Граждане старше 65 лет</c:v>
                </c:pt>
                <c:pt idx="5">
                  <c:v>Ветераны боевых действий</c:v>
                </c:pt>
                <c:pt idx="6">
                  <c:v>Многодетные</c:v>
                </c:pt>
                <c:pt idx="7">
                  <c:v>Граждане, проживающие в труднодоступных и малонаселенных местностях</c:v>
                </c:pt>
                <c:pt idx="8">
                  <c:v>Иные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33</c:v>
                </c:pt>
                <c:pt idx="1">
                  <c:v>163</c:v>
                </c:pt>
                <c:pt idx="2">
                  <c:v>90</c:v>
                </c:pt>
                <c:pt idx="3">
                  <c:v>18</c:v>
                </c:pt>
                <c:pt idx="4">
                  <c:v>187</c:v>
                </c:pt>
                <c:pt idx="5">
                  <c:v>31</c:v>
                </c:pt>
                <c:pt idx="6">
                  <c:v>395</c:v>
                </c:pt>
                <c:pt idx="7">
                  <c:v>159</c:v>
                </c:pt>
                <c:pt idx="8">
                  <c:v>24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166666666666672"/>
          <c:y val="0.21026849911825132"/>
          <c:w val="0.33750000000000002"/>
          <c:h val="0.76301224746546159"/>
        </c:manualLayout>
      </c:layout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 граждан, которым оказана бесплатная юридическая помощь в 2019 г.</a:t>
            </a:r>
            <a:r>
              <a:rPr lang="ru-RU" dirty="0"/>
              <a:t>
</a:t>
            </a:r>
          </a:p>
        </c:rich>
      </c:tx>
      <c:layout>
        <c:manualLayout>
          <c:xMode val="edge"/>
          <c:yMode val="edge"/>
          <c:x val="2.5299826629907592E-2"/>
          <c:y val="1.511736791150189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Категории граждан, которым оказана бесплатная юридическая помощь в 2019 г.
</c:v>
                </c:pt>
              </c:strCache>
            </c:strRef>
          </c:tx>
          <c:dPt>
            <c:idx val="8"/>
            <c:bubble3D val="0"/>
            <c:explosion val="16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Ниже прожиточного минимума</c:v>
                </c:pt>
                <c:pt idx="1">
                  <c:v>Инвалиды</c:v>
                </c:pt>
                <c:pt idx="2">
                  <c:v>Дети-инвалиды, дети-сироты</c:v>
                </c:pt>
                <c:pt idx="3">
                  <c:v>Лица из числа детей-сирот и детей, оставшихся без попечения родителей </c:v>
                </c:pt>
                <c:pt idx="4">
                  <c:v>Граждане старше 65 лет</c:v>
                </c:pt>
                <c:pt idx="5">
                  <c:v>Ветераны боевых действий</c:v>
                </c:pt>
                <c:pt idx="6">
                  <c:v>Многодетные</c:v>
                </c:pt>
                <c:pt idx="7">
                  <c:v>Граждане, проживающие в труднодоступных и малонаселенных местностях</c:v>
                </c:pt>
                <c:pt idx="8">
                  <c:v>Иные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25</c:v>
                </c:pt>
                <c:pt idx="1">
                  <c:v>179</c:v>
                </c:pt>
                <c:pt idx="2">
                  <c:v>53</c:v>
                </c:pt>
                <c:pt idx="3">
                  <c:v>11</c:v>
                </c:pt>
                <c:pt idx="4">
                  <c:v>199</c:v>
                </c:pt>
                <c:pt idx="5">
                  <c:v>35</c:v>
                </c:pt>
                <c:pt idx="6">
                  <c:v>622</c:v>
                </c:pt>
                <c:pt idx="7">
                  <c:v>235</c:v>
                </c:pt>
                <c:pt idx="8">
                  <c:v>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093466466688886"/>
          <c:y val="0.20115046740838319"/>
          <c:w val="0.37301642410102581"/>
          <c:h val="0.70736207881663948"/>
        </c:manualLayout>
      </c:layout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 baseline="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800" b="1" cap="none" spc="0" baseline="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оказания бесплатной юридической помощи </a:t>
            </a:r>
          </a:p>
          <a:p>
            <a:pPr>
              <a:defRPr sz="1800" baseline="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800" b="1" cap="none" spc="0" baseline="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2018 г.</a:t>
            </a:r>
          </a:p>
        </c:rich>
      </c:tx>
      <c:layout>
        <c:manualLayout>
          <c:xMode val="edge"/>
          <c:yMode val="edge"/>
          <c:x val="2.0802055993000876E-2"/>
          <c:y val="5.5555555555555558E-3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Случаи оказания бесплатной юридической помощи в 2018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Заключение, изменение, расдоржение сделок с недвижимым имуществом</c:v>
                </c:pt>
                <c:pt idx="1">
                  <c:v>Признание права на жилое помещение и тд</c:v>
                </c:pt>
                <c:pt idx="2">
                  <c:v>Защита прав потребителей</c:v>
                </c:pt>
                <c:pt idx="3">
                  <c:v>Взыскание заработка, восстановление на работе и тд</c:v>
                </c:pt>
                <c:pt idx="4">
                  <c:v>Предоставление мер соц. поддержки</c:v>
                </c:pt>
                <c:pt idx="5">
                  <c:v>Назначение, перерасчет и взыскание трудовой пенсии</c:v>
                </c:pt>
                <c:pt idx="6">
                  <c:v>Установление и оспаривание отцовства, взыскание алиментов</c:v>
                </c:pt>
                <c:pt idx="7">
                  <c:v>Иное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41</c:v>
                </c:pt>
                <c:pt idx="1">
                  <c:v>231</c:v>
                </c:pt>
                <c:pt idx="2">
                  <c:v>50</c:v>
                </c:pt>
                <c:pt idx="3">
                  <c:v>47</c:v>
                </c:pt>
                <c:pt idx="4">
                  <c:v>299</c:v>
                </c:pt>
                <c:pt idx="5">
                  <c:v>80</c:v>
                </c:pt>
                <c:pt idx="6">
                  <c:v>287</c:v>
                </c:pt>
                <c:pt idx="7">
                  <c:v>59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30555555555556"/>
          <c:y val="9.1975648877223676E-2"/>
          <c:w val="0.33750000000000002"/>
          <c:h val="0.85999300087489061"/>
        </c:manualLayout>
      </c:layout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Случаи оказания бесплатной юридической помощи в 2019 г.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Случаи оказания бесплатной юридической помощи в 2019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Лист1!$A$2:$A$9</c:f>
              <c:strCache>
                <c:ptCount val="8"/>
                <c:pt idx="0">
                  <c:v>Заключение, изменение, расдоржение сделок с недвижимым имуществом</c:v>
                </c:pt>
                <c:pt idx="1">
                  <c:v>Признание права на жилое помещение и тд</c:v>
                </c:pt>
                <c:pt idx="2">
                  <c:v>Защита прав потребителей</c:v>
                </c:pt>
                <c:pt idx="3">
                  <c:v>Взыскание заработка, восстановление на работе и тд</c:v>
                </c:pt>
                <c:pt idx="4">
                  <c:v>Предоставление мер соц. поддержки</c:v>
                </c:pt>
                <c:pt idx="5">
                  <c:v>Назначение, перерасчет и взыскание трудовой пенсии</c:v>
                </c:pt>
                <c:pt idx="6">
                  <c:v>Установление и оспаривание отцовства, взыскание алиментов</c:v>
                </c:pt>
                <c:pt idx="7">
                  <c:v>Иное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55</c:v>
                </c:pt>
                <c:pt idx="1">
                  <c:v>181</c:v>
                </c:pt>
                <c:pt idx="2">
                  <c:v>87</c:v>
                </c:pt>
                <c:pt idx="3">
                  <c:v>62</c:v>
                </c:pt>
                <c:pt idx="4">
                  <c:v>382</c:v>
                </c:pt>
                <c:pt idx="5">
                  <c:v>102</c:v>
                </c:pt>
                <c:pt idx="6">
                  <c:v>451</c:v>
                </c:pt>
                <c:pt idx="7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3088812300697084"/>
          <c:y val="0.19492112816652213"/>
          <c:w val="0.33678740078012537"/>
          <c:h val="0.68454085532784914"/>
        </c:manualLayout>
      </c:layout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 baseline="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1800" b="1" cap="none" spc="0" baseline="0" dirty="0">
                <a:ln w="1905"/>
                <a:solidFill>
                  <a:schemeClr val="tx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Виды бесплатной юридической помощи, оказанной гражданам в 2018 г.</a:t>
            </a:r>
          </a:p>
        </c:rich>
      </c:tx>
      <c:layout>
        <c:manualLayout>
          <c:xMode val="edge"/>
          <c:yMode val="edge"/>
          <c:x val="1.3188976377952836E-4"/>
          <c:y val="1.666666909691879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бесплатной юридической помощи, оказанной гражданам в 2018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Устная консультация</c:v>
                </c:pt>
                <c:pt idx="1">
                  <c:v>Письменная консультация</c:v>
                </c:pt>
                <c:pt idx="2">
                  <c:v>Составление документов правового характера (кроме судебных)</c:v>
                </c:pt>
                <c:pt idx="3">
                  <c:v>Составление правовых документов в суд общей юрисдикции и мировому судье</c:v>
                </c:pt>
                <c:pt idx="4">
                  <c:v>Составление апелляционных, кассационных, надзорных жалоб</c:v>
                </c:pt>
                <c:pt idx="5">
                  <c:v>Представительство в суде</c:v>
                </c:pt>
                <c:pt idx="6">
                  <c:v>Иное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490</c:v>
                </c:pt>
                <c:pt idx="1">
                  <c:v>293</c:v>
                </c:pt>
                <c:pt idx="2">
                  <c:v>270</c:v>
                </c:pt>
                <c:pt idx="3">
                  <c:v>594</c:v>
                </c:pt>
                <c:pt idx="4">
                  <c:v>90</c:v>
                </c:pt>
                <c:pt idx="5">
                  <c:v>848</c:v>
                </c:pt>
                <c:pt idx="6">
                  <c:v>30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7948485178406173"/>
          <c:y val="0.12517397461935142"/>
          <c:w val="0.33126297898998808"/>
          <c:h val="0.7701666489126695"/>
        </c:manualLayout>
      </c:layout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бесплатной юридической помощи, оказанной гражданам в 2019 г.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Виды бесплатной юридической помощи, оказанной гражданам в 2019 г.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Устная консультация</c:v>
                </c:pt>
                <c:pt idx="1">
                  <c:v>Письменная консультация</c:v>
                </c:pt>
                <c:pt idx="2">
                  <c:v>Составление документов правового характера (кроме судебных)</c:v>
                </c:pt>
                <c:pt idx="3">
                  <c:v>Составление правовых документов в суд общей юрисдикции и мировому судье</c:v>
                </c:pt>
                <c:pt idx="4">
                  <c:v>Составление апелляционных, кассационных, надзорных жалоб</c:v>
                </c:pt>
                <c:pt idx="5">
                  <c:v>Представительство в суде</c:v>
                </c:pt>
                <c:pt idx="6">
                  <c:v>Иное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629</c:v>
                </c:pt>
                <c:pt idx="1">
                  <c:v>294</c:v>
                </c:pt>
                <c:pt idx="2">
                  <c:v>352</c:v>
                </c:pt>
                <c:pt idx="3">
                  <c:v>710</c:v>
                </c:pt>
                <c:pt idx="4">
                  <c:v>107</c:v>
                </c:pt>
                <c:pt idx="5">
                  <c:v>886</c:v>
                </c:pt>
                <c:pt idx="6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1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 1 года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45</c:v>
                </c:pt>
                <c:pt idx="1">
                  <c:v>49</c:v>
                </c:pt>
                <c:pt idx="2">
                  <c:v>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1-5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151</c:v>
                </c:pt>
                <c:pt idx="1">
                  <c:v>151</c:v>
                </c:pt>
                <c:pt idx="2">
                  <c:v>119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5-10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142</c:v>
                </c:pt>
                <c:pt idx="1">
                  <c:v>136</c:v>
                </c:pt>
                <c:pt idx="2">
                  <c:v>140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10-15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128</c:v>
                </c:pt>
                <c:pt idx="1">
                  <c:v>148</c:v>
                </c:pt>
                <c:pt idx="2">
                  <c:v>175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15-25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152</c:v>
                </c:pt>
                <c:pt idx="1">
                  <c:v>152</c:v>
                </c:pt>
                <c:pt idx="2">
                  <c:v>162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25-30 лет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Лист1!$G$2:$G$4</c:f>
              <c:numCache>
                <c:formatCode>General</c:formatCode>
                <c:ptCount val="3"/>
                <c:pt idx="0">
                  <c:v>15</c:v>
                </c:pt>
                <c:pt idx="1">
                  <c:v>18</c:v>
                </c:pt>
                <c:pt idx="2">
                  <c:v>23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30 и более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aseline="0">
                    <a:latin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Лист1!$H$2:$H$4</c:f>
              <c:numCache>
                <c:formatCode>General</c:formatCode>
                <c:ptCount val="3"/>
                <c:pt idx="0">
                  <c:v>12</c:v>
                </c:pt>
                <c:pt idx="1">
                  <c:v>16</c:v>
                </c:pt>
                <c:pt idx="2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2162432"/>
        <c:axId val="42180608"/>
      </c:barChart>
      <c:catAx>
        <c:axId val="4216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  <c:crossAx val="42180608"/>
        <c:crosses val="autoZero"/>
        <c:auto val="1"/>
        <c:lblAlgn val="ctr"/>
        <c:lblOffset val="100"/>
        <c:noMultiLvlLbl val="0"/>
      </c:catAx>
      <c:valAx>
        <c:axId val="4218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aseline="0">
                <a:latin typeface="Times New Roman" panose="02020603050405020304" pitchFamily="18" charset="0"/>
              </a:defRPr>
            </a:pPr>
            <a:endParaRPr lang="ru-RU"/>
          </a:p>
        </c:txPr>
        <c:crossAx val="4216243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6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381654155506554"/>
          <c:y val="6.4798355738251309E-2"/>
          <c:w val="0.56376400045670683"/>
          <c:h val="0.440214638675869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претендентов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Подали</c:v>
                </c:pt>
                <c:pt idx="1">
                  <c:v>Допущены</c:v>
                </c:pt>
                <c:pt idx="2">
                  <c:v>Сдали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41</c:v>
                </c:pt>
                <c:pt idx="1">
                  <c:v>39</c:v>
                </c:pt>
                <c:pt idx="2">
                  <c:v>28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1991936"/>
        <c:axId val="101994880"/>
      </c:barChart>
      <c:catAx>
        <c:axId val="10199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1994880"/>
        <c:crosses val="autoZero"/>
        <c:auto val="1"/>
        <c:lblAlgn val="ctr"/>
        <c:lblOffset val="100"/>
        <c:noMultiLvlLbl val="0"/>
      </c:catAx>
      <c:valAx>
        <c:axId val="10199488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19919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 baseline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Прибыл-Выбыл</a:t>
            </a:r>
            <a:endParaRPr lang="ru-RU" sz="1600" baseline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38977065573633307"/>
          <c:y val="2.943882244710211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rgbClr val="C00000"/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Сургут</c:v>
                </c:pt>
                <c:pt idx="1">
                  <c:v>Нижневартовск</c:v>
                </c:pt>
                <c:pt idx="2">
                  <c:v>Нефтеюганск</c:v>
                </c:pt>
                <c:pt idx="3">
                  <c:v>Нягань</c:v>
                </c:pt>
                <c:pt idx="4">
                  <c:v>Ханты-Мансийск</c:v>
                </c:pt>
                <c:pt idx="5">
                  <c:v>Мегион</c:v>
                </c:pt>
                <c:pt idx="6">
                  <c:v>Лангепас</c:v>
                </c:pt>
                <c:pt idx="7">
                  <c:v>Урай</c:v>
                </c:pt>
                <c:pt idx="8">
                  <c:v>Пыть-Ях</c:v>
                </c:pt>
                <c:pt idx="9">
                  <c:v>Когалым</c:v>
                </c:pt>
                <c:pt idx="10">
                  <c:v>Междуреченский</c:v>
                </c:pt>
                <c:pt idx="11">
                  <c:v>Радужный</c:v>
                </c:pt>
                <c:pt idx="12">
                  <c:v>Югорск</c:v>
                </c:pt>
                <c:pt idx="13">
                  <c:v>Приобье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11</c:v>
                </c:pt>
                <c:pt idx="1">
                  <c:v>8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3</c:v>
                </c:pt>
                <c:pt idx="9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Отчислено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Лист1!$A$2:$A$15</c:f>
              <c:strCache>
                <c:ptCount val="14"/>
                <c:pt idx="0">
                  <c:v>Сургут</c:v>
                </c:pt>
                <c:pt idx="1">
                  <c:v>Нижневартовск</c:v>
                </c:pt>
                <c:pt idx="2">
                  <c:v>Нефтеюганск</c:v>
                </c:pt>
                <c:pt idx="3">
                  <c:v>Нягань</c:v>
                </c:pt>
                <c:pt idx="4">
                  <c:v>Ханты-Мансийск</c:v>
                </c:pt>
                <c:pt idx="5">
                  <c:v>Мегион</c:v>
                </c:pt>
                <c:pt idx="6">
                  <c:v>Лангепас</c:v>
                </c:pt>
                <c:pt idx="7">
                  <c:v>Урай</c:v>
                </c:pt>
                <c:pt idx="8">
                  <c:v>Пыть-Ях</c:v>
                </c:pt>
                <c:pt idx="9">
                  <c:v>Когалым</c:v>
                </c:pt>
                <c:pt idx="10">
                  <c:v>Междуреченский</c:v>
                </c:pt>
                <c:pt idx="11">
                  <c:v>Радужный</c:v>
                </c:pt>
                <c:pt idx="12">
                  <c:v>Югорск</c:v>
                </c:pt>
                <c:pt idx="13">
                  <c:v>Приобье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11</c:v>
                </c:pt>
                <c:pt idx="1">
                  <c:v>8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  <c:pt idx="7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014336"/>
        <c:axId val="102315136"/>
      </c:barChart>
      <c:catAx>
        <c:axId val="102014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315136"/>
        <c:crosses val="autoZero"/>
        <c:auto val="1"/>
        <c:lblAlgn val="ctr"/>
        <c:lblOffset val="100"/>
        <c:noMultiLvlLbl val="0"/>
      </c:catAx>
      <c:valAx>
        <c:axId val="10231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0143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aseline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Дисциплинарное производство</a:t>
            </a:r>
            <a:endParaRPr lang="ru-RU" sz="1800" baseline="0" dirty="0">
              <a:solidFill>
                <a:schemeClr val="tx2">
                  <a:lumMod val="60000"/>
                  <a:lumOff val="40000"/>
                </a:schemeClr>
              </a:solidFill>
              <a:latin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Поступило жалоб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164</c:v>
                </c:pt>
                <c:pt idx="1">
                  <c:v>138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Возбуждено дисциплинарных производств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2018</c:v>
                </c:pt>
                <c:pt idx="1">
                  <c:v>2019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94</c:v>
                </c:pt>
                <c:pt idx="1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2066944"/>
        <c:axId val="32085120"/>
      </c:barChart>
      <c:catAx>
        <c:axId val="32066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32085120"/>
        <c:crosses val="autoZero"/>
        <c:auto val="1"/>
        <c:lblAlgn val="ctr"/>
        <c:lblOffset val="100"/>
        <c:noMultiLvlLbl val="0"/>
      </c:catAx>
      <c:valAx>
        <c:axId val="320851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66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 sz="1800" baseline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defRPr>
            </a:pPr>
            <a:r>
              <a:rPr lang="ru-RU" sz="18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Принятые решения в 2019 году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Принятые решения в 2019 году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Замечания</c:v>
                </c:pt>
                <c:pt idx="1">
                  <c:v>Предупреждения</c:v>
                </c:pt>
                <c:pt idx="2">
                  <c:v>Прекращен статус</c:v>
                </c:pt>
                <c:pt idx="3">
                  <c:v>Прекращено производство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</c:v>
                </c:pt>
                <c:pt idx="1">
                  <c:v>17</c:v>
                </c:pt>
                <c:pt idx="2">
                  <c:v>5</c:v>
                </c:pt>
                <c:pt idx="3">
                  <c:v>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aseline="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</a:rPr>
              <a:t>Принятые решения в 2018 году</a:t>
            </a:r>
          </a:p>
        </c:rich>
      </c:tx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Принятые решения в 2018 году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4"/>
                <c:pt idx="0">
                  <c:v>Замечания</c:v>
                </c:pt>
                <c:pt idx="1">
                  <c:v>Предупреждения</c:v>
                </c:pt>
                <c:pt idx="2">
                  <c:v>Прекращен статус</c:v>
                </c:pt>
                <c:pt idx="3">
                  <c:v>Прекращено производство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23</c:v>
                </c:pt>
                <c:pt idx="1">
                  <c:v>12</c:v>
                </c:pt>
                <c:pt idx="2">
                  <c:v>4</c:v>
                </c:pt>
                <c:pt idx="3">
                  <c:v>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  <c:txPr>
        <a:bodyPr/>
        <a:lstStyle/>
        <a:p>
          <a:pPr>
            <a:defRPr sz="1800" baseline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Основания жалобы 2018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Лист1!$A$2:$A$6</c:f>
              <c:strCache>
                <c:ptCount val="5"/>
                <c:pt idx="0">
                  <c:v>жалоба граждан</c:v>
                </c:pt>
                <c:pt idx="1">
                  <c:v>определение судов</c:v>
                </c:pt>
                <c:pt idx="2">
                  <c:v>представления Упр. Минюста</c:v>
                </c:pt>
                <c:pt idx="3">
                  <c:v>представление вице-президента</c:v>
                </c:pt>
                <c:pt idx="4">
                  <c:v>др. адвокаты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</c:v>
                </c:pt>
                <c:pt idx="1">
                  <c:v>3</c:v>
                </c:pt>
                <c:pt idx="2">
                  <c:v>12</c:v>
                </c:pt>
                <c:pt idx="3">
                  <c:v>29</c:v>
                </c:pt>
                <c:pt idx="4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4270620078740159"/>
          <c:y val="0.30332677165354333"/>
          <c:w val="0.33781181123447379"/>
          <c:h val="0.65934154209991913"/>
        </c:manualLayout>
      </c:layout>
      <c:overlay val="0"/>
      <c:txPr>
        <a:bodyPr/>
        <a:lstStyle/>
        <a:p>
          <a:pPr>
            <a:defRPr sz="12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overlay val="0"/>
      <c:txPr>
        <a:bodyPr/>
        <a:lstStyle/>
        <a:p>
          <a:pPr>
            <a:defRPr sz="1800" baseline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Основания жалобы 2019</c:v>
                </c:pt>
              </c:strCache>
            </c:strRef>
          </c:tx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жалоба граждан</c:v>
                </c:pt>
                <c:pt idx="1">
                  <c:v>определение судов</c:v>
                </c:pt>
                <c:pt idx="2">
                  <c:v>представления Упр. Минюста</c:v>
                </c:pt>
                <c:pt idx="3">
                  <c:v>представление вице-президента</c:v>
                </c:pt>
                <c:pt idx="4">
                  <c:v>др. адвокаты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30</c:v>
                </c:pt>
                <c:pt idx="1">
                  <c:v>4</c:v>
                </c:pt>
                <c:pt idx="2">
                  <c:v>5</c:v>
                </c:pt>
                <c:pt idx="3">
                  <c:v>11</c:v>
                </c:pt>
                <c:pt idx="4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  <c:txPr>
        <a:bodyPr/>
        <a:lstStyle/>
        <a:p>
          <a:pPr>
            <a:defRPr sz="1200" baseline="0">
              <a:latin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EA0DAD-8A3A-4807-B6CF-A25FBB21682C}" type="datetimeFigureOut">
              <a:rPr lang="ru-RU" smtClean="0"/>
              <a:t>01.03.2020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945C7-4068-4F0E-BF83-2F4556917B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292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945C7-4068-4F0E-BF83-2F4556917BF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77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01.03.2020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94" b="92552" l="3950" r="92551">
                        <a14:foregroundMark x1="16027" y1="36643" x2="16027" y2="36643"/>
                        <a14:foregroundMark x1="15124" y1="37339" x2="13883" y2="46872"/>
                        <a14:foregroundMark x1="23476" y1="28203" x2="16366" y2="39225"/>
                        <a14:foregroundMark x1="16366" y1="38828" x2="19300" y2="38133"/>
                        <a14:foregroundMark x1="19300" y1="38133" x2="24266" y2="63059"/>
                        <a14:foregroundMark x1="28442" y1="12810" x2="31377" y2="6653"/>
                        <a14:foregroundMark x1="31377" y1="6653" x2="9707" y2="24230"/>
                        <a14:foregroundMark x1="9707" y1="24230" x2="5982" y2="52731"/>
                        <a14:foregroundMark x1="6772" y1="53128" x2="10609" y2="63357"/>
                        <a14:foregroundMark x1="11400" y1="63357" x2="16817" y2="78749"/>
                        <a14:foregroundMark x1="16817" y1="78749" x2="19300" y2="80933"/>
                        <a14:foregroundMark x1="20090" y1="80933" x2="22686" y2="85005"/>
                        <a14:foregroundMark x1="22686" y1="85005" x2="37246" y2="91956"/>
                        <a14:foregroundMark x1="36005" y1="91559" x2="48420" y2="89076"/>
                        <a14:foregroundMark x1="48081" y1="89374" x2="61738" y2="92354"/>
                        <a14:foregroundMark x1="55530" y1="88282" x2="78442" y2="84608"/>
                        <a14:foregroundMark x1="78442" y1="84608" x2="78442" y2="80636"/>
                        <a14:foregroundMark x1="78894" y1="80636" x2="82619" y2="79146"/>
                        <a14:foregroundMark x1="82619" y1="79146" x2="92551" y2="44687"/>
                        <a14:foregroundMark x1="92551" y1="44687" x2="89729" y2="26713"/>
                        <a14:foregroundMark x1="89729" y1="26713" x2="80474" y2="10228"/>
                        <a14:foregroundMark x1="80135" y1="10228" x2="67156" y2="6951"/>
                        <a14:foregroundMark x1="67156" y1="6951" x2="69639" y2="12512"/>
                        <a14:foregroundMark x1="73815" y1="28997" x2="80135" y2="40715"/>
                        <a14:foregroundMark x1="80135" y1="40715" x2="75959" y2="55015"/>
                        <a14:foregroundMark x1="37246" y1="71102" x2="39729" y2="75074"/>
                        <a14:foregroundMark x1="39729" y1="74777" x2="46840" y2="74777"/>
                        <a14:foregroundMark x1="48420" y1="75869" x2="36795" y2="70010"/>
                        <a14:foregroundMark x1="50564" y1="75869" x2="59255" y2="75472"/>
                        <a14:foregroundMark x1="59255" y1="75472" x2="61400" y2="70308"/>
                        <a14:foregroundMark x1="61400" y1="70705" x2="50903" y2="74379"/>
                        <a14:foregroundMark x1="28442" y1="12810" x2="23928" y2="27905"/>
                        <a14:foregroundMark x1="70090" y1="12810" x2="73476" y2="29692"/>
                        <a14:foregroundMark x1="46388" y1="75472" x2="55530" y2="76167"/>
                        <a14:foregroundMark x1="17269" y1="72195" x2="83409" y2="71797"/>
                        <a14:foregroundMark x1="23928" y1="84310" x2="79684" y2="85700"/>
                        <a14:foregroundMark x1="68059" y1="71102" x2="76749" y2="50546"/>
                        <a14:foregroundMark x1="73815" y1="54618" x2="90068" y2="54618"/>
                        <a14:foregroundMark x1="80135" y1="41410" x2="91761" y2="40318"/>
                        <a14:foregroundMark x1="76749" y1="32274" x2="88826" y2="28997"/>
                        <a14:foregroundMark x1="75508" y1="25621" x2="84650" y2="19067"/>
                        <a14:foregroundMark x1="8465" y1="30785" x2="18849" y2="33764"/>
                        <a14:foregroundMark x1="7223" y1="46872" x2="20542" y2="46177"/>
                        <a14:foregroundMark x1="5982" y1="52731" x2="20993" y2="52036"/>
                        <a14:foregroundMark x1="9707" y1="61172" x2="23928" y2="58987"/>
                        <a14:foregroundMark x1="17607" y1="66336" x2="25959" y2="64846"/>
                        <a14:foregroundMark x1="16027" y1="18669" x2="15576" y2="64151"/>
                        <a14:foregroundMark x1="16366" y1="55313" x2="21445" y2="58292"/>
                        <a14:foregroundMark x1="18849" y1="54220" x2="19752" y2="56802"/>
                        <a14:foregroundMark x1="16817" y1="22344" x2="25508" y2="20556"/>
                        <a14:foregroundMark x1="16027" y1="29295" x2="22235" y2="26415"/>
                        <a14:foregroundMark x1="11400" y1="25621" x2="13431" y2="30089"/>
                        <a14:foregroundMark x1="18510" y1="34062" x2="23476" y2="25621"/>
                        <a14:foregroundMark x1="11400" y1="42900" x2="15576" y2="31480"/>
                        <a14:foregroundMark x1="8916" y1="40318" x2="9368" y2="45482"/>
                        <a14:foregroundMark x1="7223" y1="53525" x2="14673" y2="54220"/>
                        <a14:foregroundMark x1="10609" y1="54618" x2="14334" y2="58987"/>
                        <a14:foregroundMark x1="19752" y1="58292" x2="22235" y2="53128"/>
                        <a14:foregroundMark x1="19300" y1="66336" x2="22686" y2="61172"/>
                        <a14:foregroundMark x1="20993" y1="72890" x2="44695" y2="76564"/>
                        <a14:foregroundMark x1="55530" y1="77358" x2="80474" y2="73287"/>
                        <a14:foregroundMark x1="22235" y1="82125" x2="40519" y2="78451"/>
                        <a14:foregroundMark x1="70090" y1="68918" x2="86795" y2="62661"/>
                        <a14:foregroundMark x1="72573" y1="64151" x2="85553" y2="54618"/>
                        <a14:foregroundMark x1="80474" y1="65938" x2="85892" y2="55313"/>
                        <a14:foregroundMark x1="75508" y1="59682" x2="78442" y2="56107"/>
                        <a14:foregroundMark x1="85553" y1="55015" x2="84312" y2="40318"/>
                        <a14:foregroundMark x1="88375" y1="51341" x2="88036" y2="41013"/>
                        <a14:foregroundMark x1="85553" y1="49454" x2="88375" y2="41410"/>
                        <a14:foregroundMark x1="80926" y1="53128" x2="79684" y2="40318"/>
                        <a14:foregroundMark x1="81377" y1="45780" x2="83409" y2="39921"/>
                        <a14:foregroundMark x1="81716" y1="40318" x2="88375" y2="31182"/>
                        <a14:foregroundMark x1="80135" y1="38133" x2="80135" y2="30089"/>
                        <a14:foregroundMark x1="76749" y1="33764" x2="81377" y2="22741"/>
                        <a14:foregroundMark x1="85892" y1="30387" x2="80135" y2="22344"/>
                        <a14:foregroundMark x1="76749" y1="18669" x2="75959" y2="8838"/>
                        <a14:foregroundMark x1="60158" y1="88679" x2="62980" y2="915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501008"/>
            <a:ext cx="2736304" cy="310999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9888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Отчётная </a:t>
            </a:r>
            <a:r>
              <a:rPr lang="ru-RU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конференция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адвокатов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Ханты-Мансийского автономного округа по итогам деятельности за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255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Дисциплинарная практика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300310092"/>
              </p:ext>
            </p:extLst>
          </p:nvPr>
        </p:nvGraphicFramePr>
        <p:xfrm>
          <a:off x="1187624" y="2276872"/>
          <a:ext cx="756084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491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Дисциплинарная практика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1638660866"/>
              </p:ext>
            </p:extLst>
          </p:nvPr>
        </p:nvGraphicFramePr>
        <p:xfrm>
          <a:off x="4967536" y="2420888"/>
          <a:ext cx="4176464" cy="3199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94303193"/>
              </p:ext>
            </p:extLst>
          </p:nvPr>
        </p:nvGraphicFramePr>
        <p:xfrm>
          <a:off x="179512" y="2492896"/>
          <a:ext cx="4968552" cy="3184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775055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Дисциплинарная практика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01821142"/>
              </p:ext>
            </p:extLst>
          </p:nvPr>
        </p:nvGraphicFramePr>
        <p:xfrm>
          <a:off x="323528" y="2348880"/>
          <a:ext cx="4272136" cy="3112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75381549"/>
              </p:ext>
            </p:extLst>
          </p:nvPr>
        </p:nvGraphicFramePr>
        <p:xfrm>
          <a:off x="4499992" y="2276872"/>
          <a:ext cx="4272136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3677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481719"/>
              </p:ext>
            </p:extLst>
          </p:nvPr>
        </p:nvGraphicFramePr>
        <p:xfrm>
          <a:off x="251520" y="1700808"/>
          <a:ext cx="864096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Дисциплинарная практика</a:t>
            </a:r>
          </a:p>
        </p:txBody>
      </p:sp>
    </p:spTree>
    <p:extLst>
      <p:ext uri="{BB962C8B-B14F-4D97-AF65-F5344CB8AC3E}">
        <p14:creationId xmlns:p14="http://schemas.microsoft.com/office/powerpoint/2010/main" val="1302257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844824"/>
            <a:ext cx="7408333" cy="42813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Принято актов:</a:t>
            </a:r>
          </a:p>
          <a:p>
            <a:r>
              <a:rPr lang="ru-RU" dirty="0" smtClean="0"/>
              <a:t>В </a:t>
            </a:r>
            <a:r>
              <a:rPr lang="ru-RU" dirty="0"/>
              <a:t>связи </a:t>
            </a:r>
            <a:r>
              <a:rPr lang="ru-RU" dirty="0" smtClean="0"/>
              <a:t>с обращением </a:t>
            </a:r>
            <a:r>
              <a:rPr lang="ru-RU" dirty="0"/>
              <a:t>адвокатов г. Сургута внесены изменения в п. 3 Правил осуществления защиты по уголовным делам по назначению органов дознания, предварительного следствия и суда на территории Ханты-Мансийского автономного округа – </a:t>
            </a:r>
            <a:r>
              <a:rPr lang="ru-RU" dirty="0" smtClean="0"/>
              <a:t>Югры, решение </a:t>
            </a:r>
            <a:r>
              <a:rPr lang="ru-RU" dirty="0"/>
              <a:t>от 31 января 2019 года № </a:t>
            </a:r>
            <a:r>
              <a:rPr lang="ru-RU" dirty="0" smtClean="0"/>
              <a:t>1</a:t>
            </a:r>
            <a:endParaRPr lang="ru-RU" dirty="0"/>
          </a:p>
          <a:p>
            <a:r>
              <a:rPr lang="ru-RU" dirty="0"/>
              <a:t>Правила Адвокатской палаты Ханты-Мансийского автономного округа по исполнению Порядка назначения адвокатов в качестве защитников в уголовном судопроизводстве, утвержденного решением Совета Федеральной палаты адвокатов Российской Федерации от 15 марта </a:t>
            </a:r>
            <a:r>
              <a:rPr lang="ru-RU" dirty="0" smtClean="0"/>
              <a:t>2019 года, решение </a:t>
            </a:r>
            <a:r>
              <a:rPr lang="ru-RU" dirty="0"/>
              <a:t>от 31 мая 2019 года № </a:t>
            </a:r>
            <a:r>
              <a:rPr lang="ru-RU" dirty="0" smtClean="0"/>
              <a:t>5 </a:t>
            </a:r>
          </a:p>
          <a:p>
            <a:r>
              <a:rPr lang="ru-RU" dirty="0" smtClean="0"/>
              <a:t>Положение </a:t>
            </a:r>
            <a:r>
              <a:rPr lang="ru-RU" dirty="0"/>
              <a:t>об организации профессионального обучения и повышения профессионального уровня адвокатов и стажеров адвокатов Адвокатской палаты Ханты-Мансийского автономного </a:t>
            </a:r>
            <a:r>
              <a:rPr lang="ru-RU" dirty="0" smtClean="0"/>
              <a:t>округа, решение  </a:t>
            </a:r>
            <a:r>
              <a:rPr lang="ru-RU" dirty="0"/>
              <a:t>от 17 июля 2019 года № </a:t>
            </a:r>
            <a:r>
              <a:rPr lang="ru-RU" dirty="0" smtClean="0"/>
              <a:t>7</a:t>
            </a:r>
            <a:endParaRPr lang="ru-RU" dirty="0"/>
          </a:p>
          <a:p>
            <a:r>
              <a:rPr lang="ru-RU" dirty="0"/>
              <a:t>Рекомендованные минимальные ставки стоимости некоторых видов юридической помощи, оказываемой по соглашениям адвокатами Адвокатской палаты Ханты-Мансийского автономного округа</a:t>
            </a:r>
            <a:r>
              <a:rPr lang="ru-RU" dirty="0" smtClean="0"/>
              <a:t>, решение </a:t>
            </a:r>
            <a:r>
              <a:rPr lang="ru-RU" dirty="0"/>
              <a:t>от 18 декабря 2019 года № </a:t>
            </a:r>
            <a:r>
              <a:rPr lang="ru-RU" dirty="0" smtClean="0"/>
              <a:t>13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/>
              <a:t>Информация о подготовке Советом правовых актов, регулирующих адвокатскую </a:t>
            </a:r>
            <a:r>
              <a:rPr lang="ru-RU" sz="2800" b="1" dirty="0" smtClean="0"/>
              <a:t>деятельность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223333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772816"/>
            <a:ext cx="7408333" cy="43533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Заключены:</a:t>
            </a:r>
          </a:p>
          <a:p>
            <a:r>
              <a:rPr lang="ru-RU" dirty="0"/>
              <a:t> соглашение </a:t>
            </a:r>
            <a:r>
              <a:rPr lang="ru-RU" dirty="0" smtClean="0"/>
              <a:t>с Департаментом внутренней </a:t>
            </a:r>
            <a:r>
              <a:rPr lang="ru-RU" dirty="0"/>
              <a:t>политики Ханты-Мансийского автономного округа – Югры об оказании бесплатной юридической </a:t>
            </a:r>
            <a:r>
              <a:rPr lang="ru-RU" dirty="0" smtClean="0"/>
              <a:t>помощи </a:t>
            </a:r>
            <a:r>
              <a:rPr lang="ru-RU" dirty="0"/>
              <a:t>адвокатами, являющимися участниками государственной системы бесплатной юридической </a:t>
            </a:r>
            <a:r>
              <a:rPr lang="ru-RU" dirty="0" smtClean="0"/>
              <a:t>помощи</a:t>
            </a:r>
            <a:endParaRPr lang="ru-RU" dirty="0"/>
          </a:p>
          <a:p>
            <a:r>
              <a:rPr lang="ru-RU" dirty="0"/>
              <a:t>соглашение </a:t>
            </a:r>
            <a:r>
              <a:rPr lang="ru-RU" dirty="0" smtClean="0"/>
              <a:t> с Департаментом </a:t>
            </a:r>
            <a:r>
              <a:rPr lang="ru-RU" dirty="0"/>
              <a:t>социального развития Ханты-Мансийского автономного округа – Югры </a:t>
            </a:r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/>
              <a:t>Информация </a:t>
            </a:r>
            <a:r>
              <a:rPr lang="ru-RU" sz="2800" b="1" dirty="0" smtClean="0"/>
              <a:t>об </a:t>
            </a:r>
            <a:r>
              <a:rPr lang="ru-RU" sz="2800" b="1" dirty="0"/>
              <a:t>иной деятельности Совета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24963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340768"/>
            <a:ext cx="7408333" cy="47853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  <a:p>
            <a:pPr marL="0" indent="0">
              <a:buNone/>
            </a:pPr>
            <a:r>
              <a:rPr lang="ru-RU" b="1" dirty="0" smtClean="0"/>
              <a:t>Подготовлены </a:t>
            </a:r>
            <a:r>
              <a:rPr lang="ru-RU" b="1" dirty="0"/>
              <a:t>отзывы на проекты: </a:t>
            </a:r>
          </a:p>
          <a:p>
            <a:r>
              <a:rPr lang="ru-RU" dirty="0"/>
              <a:t>Федерального закона «О </a:t>
            </a:r>
            <a:r>
              <a:rPr lang="ru-RU" dirty="0" smtClean="0"/>
              <a:t>внесении </a:t>
            </a:r>
            <a:r>
              <a:rPr lang="ru-RU" dirty="0"/>
              <a:t>изменений в ФЗ «Об адвокатской деятельности и адвокатуре в РФ</a:t>
            </a:r>
            <a:r>
              <a:rPr lang="ru-RU" dirty="0" smtClean="0"/>
              <a:t>»</a:t>
            </a:r>
            <a:endParaRPr lang="ru-RU" dirty="0"/>
          </a:p>
          <a:p>
            <a:r>
              <a:rPr lang="ru-RU" dirty="0"/>
              <a:t>изменений Кодекса профессиональной этики </a:t>
            </a:r>
            <a:r>
              <a:rPr lang="ru-RU" dirty="0" smtClean="0"/>
              <a:t>адвоката</a:t>
            </a:r>
            <a:endParaRPr lang="ru-RU" dirty="0"/>
          </a:p>
          <a:p>
            <a:r>
              <a:rPr lang="ru-RU" dirty="0"/>
              <a:t>Стандарта профессионального обучения и повышения профессионального уровня адвокатов и </a:t>
            </a:r>
            <a:r>
              <a:rPr lang="ru-RU" dirty="0" smtClean="0"/>
              <a:t>стажеров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dirty="0"/>
              <a:t>Информация </a:t>
            </a:r>
            <a:r>
              <a:rPr lang="ru-RU" sz="2800" b="1" dirty="0" smtClean="0"/>
              <a:t>об </a:t>
            </a:r>
            <a:r>
              <a:rPr lang="ru-RU" sz="2800" b="1" dirty="0"/>
              <a:t>иной деятельности Совета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87072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76671"/>
            <a:ext cx="8229600" cy="1002593"/>
          </a:xfrm>
        </p:spPr>
        <p:txBody>
          <a:bodyPr>
            <a:noAutofit/>
          </a:bodyPr>
          <a:lstStyle/>
          <a:p>
            <a:r>
              <a:rPr lang="ru-RU" sz="2800" b="1" dirty="0"/>
              <a:t>Информация об иной деятельности Совета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Спортивные соревнования</a:t>
            </a:r>
            <a:endParaRPr lang="ru-RU" sz="2800" dirty="0"/>
          </a:p>
        </p:txBody>
      </p:sp>
      <p:pic>
        <p:nvPicPr>
          <p:cNvPr id="1026" name="Picture 2" descr="http://advokat.tm-ss.ru/assets/images/resources/1009/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50897"/>
            <a:ext cx="3860015" cy="2299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72507" y="1484784"/>
            <a:ext cx="310668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портивные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Адвокатской палаты Ханты-Мансийского автономного округа, посвященные Дню Российской адвокатуры, база отдыха «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Валикас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пгт Барсово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93" y="3212976"/>
            <a:ext cx="3011827" cy="22588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22" y="3466739"/>
            <a:ext cx="2517744" cy="33569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521628"/>
            <a:ext cx="2448272" cy="3264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17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/>
              <a:t>Информация об иной деятельности </a:t>
            </a:r>
            <a:r>
              <a:rPr lang="ru-RU" sz="2400" b="1" dirty="0" smtClean="0"/>
              <a:t>Совета</a:t>
            </a:r>
            <a:br>
              <a:rPr lang="ru-RU" sz="2400" b="1" dirty="0" smtClean="0"/>
            </a:br>
            <a:r>
              <a:rPr lang="ru-RU" sz="2400" dirty="0" smtClean="0"/>
              <a:t>Интеллектуальная </a:t>
            </a:r>
            <a:r>
              <a:rPr lang="ru-RU" sz="2400" dirty="0"/>
              <a:t>игра «Юридический брейн-ринг»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157192"/>
            <a:ext cx="1726703" cy="12950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1" y="1700808"/>
            <a:ext cx="3486941" cy="261520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4505217"/>
            <a:ext cx="1728192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4" y="4725144"/>
            <a:ext cx="4680544" cy="18644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60032" y="2060848"/>
            <a:ext cx="396044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Интеллектуальная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игра «Юридический брейн-ринг» среди адвокатских образований Адвокатской палаты Ханты-Мансийского автономного округа</a:t>
            </a:r>
          </a:p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3322056"/>
            <a:ext cx="2446848" cy="1835136"/>
          </a:xfrm>
        </p:spPr>
      </p:pic>
    </p:spTree>
    <p:extLst>
      <p:ext uri="{BB962C8B-B14F-4D97-AF65-F5344CB8AC3E}">
        <p14:creationId xmlns:p14="http://schemas.microsoft.com/office/powerpoint/2010/main" val="3970389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292080" y="1916832"/>
            <a:ext cx="3699933" cy="1905661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бесплатной юридической помощи: Всероссийский день бесплатной юридической помощи «Адвокаты гражданам», День правовой помощи детям, День бесплатной юридической помощи для предпринимателей, май и ноябрь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Информация об иной деятельности </a:t>
            </a:r>
            <a:r>
              <a:rPr lang="ru-RU" sz="2800" b="1" dirty="0" smtClean="0"/>
              <a:t>Совета</a:t>
            </a:r>
            <a:br>
              <a:rPr lang="ru-RU" sz="2800" b="1" dirty="0" smtClean="0"/>
            </a:br>
            <a:r>
              <a:rPr lang="ru-RU" sz="2800" dirty="0" smtClean="0"/>
              <a:t>Дни </a:t>
            </a:r>
            <a:r>
              <a:rPr lang="ru-RU" sz="2800" dirty="0"/>
              <a:t>бесплатной юридической помощи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799" y="4437112"/>
            <a:ext cx="2673523" cy="198007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132856"/>
            <a:ext cx="1883136" cy="2510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52" y="4869159"/>
            <a:ext cx="2506249" cy="187968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132856"/>
            <a:ext cx="2762573" cy="207193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4005064"/>
            <a:ext cx="3347864" cy="2217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781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1052736"/>
            <a:ext cx="7408333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Доклад президента Адвокатской палаты Ханты-Мансийского автономного округа Анисимова В.Ф. о работе Совета Адвокатской палаты за 2019 год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258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004048" y="2132856"/>
            <a:ext cx="3843949" cy="2049677"/>
          </a:xfrm>
        </p:spPr>
        <p:txBody>
          <a:bodyPr/>
          <a:lstStyle/>
          <a:p>
            <a:pPr marL="0" indent="0" algn="ctr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года оказывалась бесплатная юридическая помощь лицам, отбывающим наказания в учреждениях ФСИН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rmAutofit/>
          </a:bodyPr>
          <a:lstStyle/>
          <a:p>
            <a:r>
              <a:rPr lang="ru-RU" sz="2800" b="1" dirty="0"/>
              <a:t>Информация об иной деятельности </a:t>
            </a:r>
            <a:r>
              <a:rPr lang="ru-RU" sz="2800" b="1" dirty="0" smtClean="0"/>
              <a:t>Совета</a:t>
            </a:r>
            <a:br>
              <a:rPr lang="ru-RU" sz="2800" b="1" dirty="0" smtClean="0"/>
            </a:br>
            <a:r>
              <a:rPr lang="ru-RU" sz="2800" dirty="0" smtClean="0"/>
              <a:t>Бесплатная </a:t>
            </a:r>
            <a:r>
              <a:rPr lang="ru-RU" sz="2800" dirty="0"/>
              <a:t>юридическая помощь лицам, отбывающим наказания в учреждениях ФСИН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374377"/>
            <a:ext cx="2952328" cy="197206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443285"/>
            <a:ext cx="2736304" cy="18250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77072"/>
            <a:ext cx="3402390" cy="226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6411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6824" y="1988840"/>
            <a:ext cx="3816424" cy="37444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18464"/>
          </a:xfrm>
        </p:spPr>
        <p:txBody>
          <a:bodyPr/>
          <a:lstStyle/>
          <a:p>
            <a:r>
              <a:rPr lang="ru-RU" dirty="0" smtClean="0"/>
              <a:t>Информационная деятельность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499992" y="2132856"/>
            <a:ext cx="41148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страницах сайта было размещено  </a:t>
            </a:r>
            <a:r>
              <a:rPr lang="ru-RU" sz="2400" b="1" dirty="0">
                <a:solidFill>
                  <a:schemeClr val="bg2">
                    <a:lumMod val="25000"/>
                  </a:schemeClr>
                </a:solidFill>
              </a:rPr>
              <a:t>111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 анонсов событий.   Достаточно часто информационный повод на нашем сайте становился поводом для размещения информации о деятельности Адвокатской палаты на сайте ФПА РФ.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На сайте также запущен 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новый проект «Правое просвещение граждан»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,</a:t>
            </a:r>
            <a:r>
              <a:rPr lang="ru-RU" sz="2000" b="1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</a:rPr>
              <a:t>где адвокаты могут давать разъяснения по наиболее острым правовым вопросам, с которыми граждане сталкиваются при осуществлении защиты своих прав.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97965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97152"/>
            <a:ext cx="8136904" cy="151216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3960440"/>
          </a:xfrm>
        </p:spPr>
        <p:txBody>
          <a:bodyPr>
            <a:normAutofit/>
          </a:bodyPr>
          <a:lstStyle/>
          <a:p>
            <a:pPr marL="0" indent="0"/>
            <a:r>
              <a:rPr lang="ru-RU" sz="2000" b="1" dirty="0">
                <a:solidFill>
                  <a:schemeClr val="tx2"/>
                </a:solidFill>
              </a:rPr>
              <a:t>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На заседании Думы Ханты-Мансийского автономного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округа -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Югры Адвокатская палата выступила с докладом о своей </a:t>
            </a: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деятельности по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/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 реализации </a:t>
            </a:r>
            <a: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  <a:t>Закона Ханты-Мансийского автономного округа – Югры от 16.12.20011 № 113-оз «О бесплатной юридической помощи в Ханты-Мансийском автономном округе – Югре».</a:t>
            </a:r>
            <a:br>
              <a:rPr 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2000" dirty="0" smtClean="0">
                <a:solidFill>
                  <a:schemeClr val="tx2"/>
                </a:solidFill>
              </a:rPr>
              <a:t> </a:t>
            </a:r>
            <a:r>
              <a:rPr lang="ru-RU" sz="1800" dirty="0" smtClean="0"/>
              <a:t>высокую </a:t>
            </a:r>
            <a:r>
              <a:rPr lang="ru-RU" sz="1800" dirty="0"/>
              <a:t>оценку</a:t>
            </a:r>
          </a:p>
        </p:txBody>
      </p:sp>
    </p:spTree>
    <p:extLst>
      <p:ext uri="{BB962C8B-B14F-4D97-AF65-F5344CB8AC3E}">
        <p14:creationId xmlns:p14="http://schemas.microsoft.com/office/powerpoint/2010/main" val="1393433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9178652"/>
              </p:ext>
            </p:extLst>
          </p:nvPr>
        </p:nvGraphicFramePr>
        <p:xfrm>
          <a:off x="611560" y="2060848"/>
          <a:ext cx="8352928" cy="4425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578504"/>
          </a:xfrm>
        </p:spPr>
        <p:txBody>
          <a:bodyPr>
            <a:noAutofit/>
          </a:bodyPr>
          <a:lstStyle/>
          <a:p>
            <a:r>
              <a:rPr lang="ru-RU" sz="3200" dirty="0"/>
              <a:t>Сумма вознаграждения, подлежащая выплате за участие адвокатов </a:t>
            </a:r>
            <a:r>
              <a:rPr lang="ru-RU" sz="3200" dirty="0" smtClean="0"/>
              <a:t>по назначению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95999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1808145"/>
              </p:ext>
            </p:extLst>
          </p:nvPr>
        </p:nvGraphicFramePr>
        <p:xfrm>
          <a:off x="871538" y="2708920"/>
          <a:ext cx="7815262" cy="34172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Бесплатная юридическая помощь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1844824"/>
            <a:ext cx="7128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</a:rPr>
              <a:t>Заявления адвокатов об оплате труда и компенсации расходов при оказании бесплатной юридической помощи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60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23443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Бесплатная юридическая помощь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67744" y="213285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Объем денежных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21030829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2315237"/>
              </p:ext>
            </p:extLst>
          </p:nvPr>
        </p:nvGraphicFramePr>
        <p:xfrm>
          <a:off x="251520" y="1484784"/>
          <a:ext cx="8568952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Бесплатная юридическая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364119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23422352"/>
              </p:ext>
            </p:extLst>
          </p:nvPr>
        </p:nvGraphicFramePr>
        <p:xfrm>
          <a:off x="395536" y="1628800"/>
          <a:ext cx="8568952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/>
              <a:t>Бесплатная юридическая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36948624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0531992"/>
              </p:ext>
            </p:extLst>
          </p:nvPr>
        </p:nvGraphicFramePr>
        <p:xfrm>
          <a:off x="107504" y="1916832"/>
          <a:ext cx="8928992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</a:bodyPr>
          <a:lstStyle/>
          <a:p>
            <a:r>
              <a:rPr lang="ru-RU" dirty="0"/>
              <a:t>Бесплатная юридическая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31351012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1104320"/>
              </p:ext>
            </p:extLst>
          </p:nvPr>
        </p:nvGraphicFramePr>
        <p:xfrm>
          <a:off x="107504" y="1916832"/>
          <a:ext cx="8928992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Бесплатная юридическая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293261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060848"/>
            <a:ext cx="7408333" cy="4320479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Принятие </a:t>
            </a:r>
            <a:r>
              <a:rPr lang="ru-RU" dirty="0"/>
              <a:t>присяги адвоката и зачисление в члены Адвокатской палаты Ханты-Мансийского автономного округа</a:t>
            </a:r>
          </a:p>
          <a:p>
            <a:pPr lvl="0"/>
            <a:r>
              <a:rPr lang="ru-RU" dirty="0"/>
              <a:t>Рассмотрение заявления адвокатов о приёме в члены Адвокатской палаты, приостановлении, возобновлении и прекращении статуса адвоката</a:t>
            </a:r>
          </a:p>
          <a:p>
            <a:pPr lvl="0"/>
            <a:r>
              <a:rPr lang="ru-RU" dirty="0"/>
              <a:t>Рассмотрение дисциплинарных производств в отношении адвокатов с учётом заключения Квалификационной комиссии.</a:t>
            </a:r>
          </a:p>
          <a:p>
            <a:pPr lvl="0"/>
            <a:r>
              <a:rPr lang="ru-RU" dirty="0"/>
              <a:t>Принятие правовых актов, регулирующих адвокатскую деятельность.</a:t>
            </a:r>
          </a:p>
          <a:p>
            <a:pPr lvl="0"/>
            <a:r>
              <a:rPr lang="ru-RU" dirty="0"/>
              <a:t>Иные вопросы, связанные с организацией деятельности Адвокатской палаты.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434488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За 2019 год проведено 13 заседаний Совета Адвокатской палаты, на которых рассматривались следующие вопросы</a:t>
            </a:r>
          </a:p>
        </p:txBody>
      </p:sp>
    </p:spTree>
    <p:extLst>
      <p:ext uri="{BB962C8B-B14F-4D97-AF65-F5344CB8AC3E}">
        <p14:creationId xmlns:p14="http://schemas.microsoft.com/office/powerpoint/2010/main" val="30734887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1896914"/>
              </p:ext>
            </p:extLst>
          </p:nvPr>
        </p:nvGraphicFramePr>
        <p:xfrm>
          <a:off x="179512" y="2276872"/>
          <a:ext cx="8964488" cy="4581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Бесплатная юридическая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22549214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00789"/>
              </p:ext>
            </p:extLst>
          </p:nvPr>
        </p:nvGraphicFramePr>
        <p:xfrm>
          <a:off x="107504" y="1988840"/>
          <a:ext cx="892899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Бесплатная юридическая помощь</a:t>
            </a:r>
          </a:p>
        </p:txBody>
      </p:sp>
    </p:spTree>
    <p:extLst>
      <p:ext uri="{BB962C8B-B14F-4D97-AF65-F5344CB8AC3E}">
        <p14:creationId xmlns:p14="http://schemas.microsoft.com/office/powerpoint/2010/main" val="22339656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5184576"/>
          </a:xfrm>
        </p:spPr>
        <p:txBody>
          <a:bodyPr>
            <a:normAutofit fontScale="55000" lnSpcReduction="20000"/>
          </a:bodyPr>
          <a:lstStyle/>
          <a:p>
            <a:pPr lvl="0" algn="ctr"/>
            <a:r>
              <a:rPr lang="ru-RU" sz="3300" b="1" dirty="0" smtClean="0">
                <a:solidFill>
                  <a:schemeClr val="tx2">
                    <a:lumMod val="75000"/>
                  </a:schemeClr>
                </a:solidFill>
              </a:rPr>
              <a:t>Информация о повышении квалификации за 2019 год</a:t>
            </a:r>
          </a:p>
          <a:p>
            <a:pPr lvl="0" algn="ctr"/>
            <a:endParaRPr lang="ru-RU" sz="33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lvl="0"/>
            <a:r>
              <a:rPr lang="ru-RU" dirty="0" smtClean="0"/>
              <a:t>На </a:t>
            </a:r>
            <a:r>
              <a:rPr lang="ru-RU" dirty="0"/>
              <a:t>базе различных ВУЗов страны курсы повышения квалификации прошли </a:t>
            </a:r>
            <a:r>
              <a:rPr lang="ru-RU" b="1" u="sng" dirty="0"/>
              <a:t>18 адвокатов</a:t>
            </a:r>
            <a:r>
              <a:rPr lang="ru-RU" b="1" dirty="0"/>
              <a:t>. 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18 октября 2019 года в пос. </a:t>
            </a:r>
            <a:r>
              <a:rPr lang="ru-RU" dirty="0" err="1"/>
              <a:t>Барсово</a:t>
            </a:r>
            <a:r>
              <a:rPr lang="ru-RU" dirty="0"/>
              <a:t> прошел семинар на темы: «Рынок юридических услуг ХМАО-Югры: Тенденции, сравнительный анализ и перспективы развития регионального юридического рынка» и «Новые апелляционные и кассационные суды в РФ с 2019 года». Участие приняли </a:t>
            </a:r>
            <a:r>
              <a:rPr lang="ru-RU" b="1" u="sng" dirty="0"/>
              <a:t>69 адвокатов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На базе Санкт-Петербургского института адвокатуры в учебную программу «</a:t>
            </a:r>
            <a:r>
              <a:rPr lang="ru-RU" dirty="0" err="1"/>
              <a:t>Online</a:t>
            </a:r>
            <a:r>
              <a:rPr lang="ru-RU" dirty="0"/>
              <a:t> Школа уголовной защиты Юрия </a:t>
            </a:r>
            <a:r>
              <a:rPr lang="ru-RU" dirty="0" err="1"/>
              <a:t>Новолодского</a:t>
            </a:r>
            <a:r>
              <a:rPr lang="ru-RU" dirty="0"/>
              <a:t>» прошли </a:t>
            </a:r>
            <a:r>
              <a:rPr lang="ru-RU" b="1" u="sng" dirty="0"/>
              <a:t>12 адвокатов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ФПА РФ и образовательный ресурс LF Академия запустили совместный сервис АКАДЕМИЯ.ФПА, позволяющий адвокатам проходить обязательное ежегодное обучение в режиме онлайн.  За 2019 год просмотрели видеоматериалы на информационном ресурсе </a:t>
            </a:r>
            <a:r>
              <a:rPr lang="en-US" dirty="0"/>
              <a:t>LF</a:t>
            </a:r>
            <a:r>
              <a:rPr lang="ru-RU" dirty="0"/>
              <a:t> Академия – </a:t>
            </a:r>
            <a:r>
              <a:rPr lang="ru-RU" b="1" u="sng" dirty="0"/>
              <a:t>5 адвокатов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Также в 2019 году запущена онлайн-обучающая платформа «Дистанционные курсы ФПА для адвокатов». Через индивидуальную подписку адвокаты получают доступ к выбранным онлайн-курсам. Каждый курс – это интерактивный учебник, который содержит видеоматериалы, презентации, тексты по темам курса, полезные ссылки, проверочные тесты. Пока такой формой обучения воспользовались </a:t>
            </a:r>
            <a:r>
              <a:rPr lang="ru-RU" b="1" u="sng" dirty="0"/>
              <a:t>5 адвокатов.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lvl="0"/>
            <a:r>
              <a:rPr lang="ru-RU" dirty="0"/>
              <a:t>В индивидуальном порядке адвокаты участвуют в проводимых ФПА обучающих онлайн-</a:t>
            </a:r>
            <a:r>
              <a:rPr lang="ru-RU" dirty="0" err="1"/>
              <a:t>вебинарах</a:t>
            </a:r>
            <a:r>
              <a:rPr lang="ru-RU" dirty="0"/>
              <a:t>, участие в них зачитывается в счет повышения квалификации от 3 до 6 часов. За 2019 год этот вариант повышения квалификации выбрали </a:t>
            </a:r>
            <a:r>
              <a:rPr lang="ru-RU" b="1" u="sng" dirty="0"/>
              <a:t>89 адвокатов</a:t>
            </a:r>
            <a:r>
              <a:rPr lang="ru-RU" dirty="0"/>
              <a:t> (в 2016 году – 34, в 2017 – 60, в 2018 – 70)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338328"/>
            <a:ext cx="8147248" cy="858424"/>
          </a:xfrm>
        </p:spPr>
        <p:txBody>
          <a:bodyPr/>
          <a:lstStyle/>
          <a:p>
            <a:r>
              <a:rPr lang="ru-RU" dirty="0" smtClean="0"/>
              <a:t>Повышение квалификации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54543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862280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ru-RU" dirty="0" smtClean="0"/>
              <a:t> </a:t>
            </a:r>
            <a:r>
              <a:rPr lang="ru-RU" b="1" dirty="0" smtClean="0"/>
              <a:t>Стандарт </a:t>
            </a:r>
            <a:r>
              <a:rPr lang="ru-RU" b="1" dirty="0"/>
              <a:t>профессионального обучения и повышения профессионального уровня адвокатов и стажеров адвокатов (утв. IX Всероссийским съездом адвокатов 18 апреля 2019 г</a:t>
            </a:r>
            <a:r>
              <a:rPr lang="ru-RU" b="1" dirty="0" smtClean="0"/>
              <a:t>.)</a:t>
            </a:r>
          </a:p>
          <a:p>
            <a:pPr marL="0" lvl="0" indent="0" algn="ctr">
              <a:buNone/>
            </a:pPr>
            <a:endParaRPr lang="ru-RU" b="1" dirty="0" smtClean="0"/>
          </a:p>
          <a:p>
            <a:pPr marL="0" lvl="0" indent="0" algn="ctr">
              <a:buNone/>
            </a:pPr>
            <a:r>
              <a:rPr lang="ru-RU" b="1" dirty="0" smtClean="0"/>
              <a:t>ежегодно</a:t>
            </a:r>
            <a:endParaRPr lang="ru-RU" dirty="0"/>
          </a:p>
          <a:p>
            <a:r>
              <a:rPr lang="ru-RU" dirty="0" smtClean="0"/>
              <a:t>адвокаты </a:t>
            </a:r>
            <a:r>
              <a:rPr lang="ru-RU" dirty="0"/>
              <a:t>со стажем менее 3 </a:t>
            </a:r>
            <a:r>
              <a:rPr lang="ru-RU" dirty="0" smtClean="0"/>
              <a:t>лет – </a:t>
            </a:r>
            <a:r>
              <a:rPr lang="ru-RU" sz="4000" dirty="0" smtClean="0"/>
              <a:t>40</a:t>
            </a:r>
            <a:r>
              <a:rPr lang="ru-RU" dirty="0" smtClean="0"/>
              <a:t> часов</a:t>
            </a:r>
            <a:endParaRPr lang="ru-RU" dirty="0"/>
          </a:p>
          <a:p>
            <a:r>
              <a:rPr lang="ru-RU" dirty="0" smtClean="0"/>
              <a:t>адвокаты </a:t>
            </a:r>
            <a:r>
              <a:rPr lang="ru-RU" dirty="0"/>
              <a:t>со стажем более 3 </a:t>
            </a:r>
            <a:r>
              <a:rPr lang="ru-RU" dirty="0" smtClean="0"/>
              <a:t>лет – </a:t>
            </a:r>
            <a:r>
              <a:rPr lang="ru-RU" sz="3600" dirty="0" smtClean="0"/>
              <a:t>30</a:t>
            </a:r>
            <a:r>
              <a:rPr lang="ru-RU" dirty="0" smtClean="0"/>
              <a:t> часов</a:t>
            </a:r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69118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591056"/>
            <a:ext cx="7408333" cy="4862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одписка </a:t>
            </a:r>
            <a:r>
              <a:rPr lang="ru-RU" dirty="0"/>
              <a:t>на издание "Адвокатская газета" </a:t>
            </a:r>
            <a:r>
              <a:rPr lang="ru-RU" dirty="0" smtClean="0"/>
              <a:t>- 10 часов</a:t>
            </a:r>
          </a:p>
          <a:p>
            <a:pPr algn="just"/>
            <a:r>
              <a:rPr lang="ru-RU" dirty="0"/>
              <a:t>годовая подписка на одно периодическое издание в сфере юриспруденции, за исключением «Адвокатской газеты», в размере 5 часов в год, на два и более   таких издания - </a:t>
            </a:r>
            <a:r>
              <a:rPr lang="ru-RU" dirty="0" smtClean="0"/>
              <a:t> 10 </a:t>
            </a:r>
            <a:r>
              <a:rPr lang="ru-RU" dirty="0"/>
              <a:t>часов </a:t>
            </a:r>
            <a:endParaRPr lang="ru-RU" dirty="0" smtClean="0"/>
          </a:p>
          <a:p>
            <a:pPr algn="just"/>
            <a:r>
              <a:rPr lang="ru-RU" dirty="0"/>
              <a:t>у</a:t>
            </a:r>
            <a:r>
              <a:rPr lang="ru-RU" dirty="0" smtClean="0"/>
              <a:t>частие </a:t>
            </a:r>
            <a:r>
              <a:rPr lang="ru-RU" dirty="0"/>
              <a:t>адвоката в проведении мероприятий по подготовке </a:t>
            </a:r>
            <a:r>
              <a:rPr lang="ru-RU" dirty="0" smtClean="0"/>
              <a:t>стажеров -  10 часов, </a:t>
            </a:r>
            <a:r>
              <a:rPr lang="ru-RU" dirty="0"/>
              <a:t>независимо от количества </a:t>
            </a:r>
            <a:r>
              <a:rPr lang="ru-RU" dirty="0" smtClean="0"/>
              <a:t> стажеров</a:t>
            </a:r>
            <a:endParaRPr lang="ru-RU" dirty="0"/>
          </a:p>
          <a:p>
            <a:pPr algn="just"/>
            <a:r>
              <a:rPr lang="ru-RU" dirty="0" smtClean="0"/>
              <a:t>Советом </a:t>
            </a:r>
            <a:r>
              <a:rPr lang="ru-RU" dirty="0"/>
              <a:t>принято решение о том, что за каждый информационный </a:t>
            </a:r>
            <a:r>
              <a:rPr lang="ru-RU" dirty="0" smtClean="0"/>
              <a:t>материал на сайте в разделе «Правовое просвещение граждан» </a:t>
            </a:r>
            <a:r>
              <a:rPr lang="ru-RU" dirty="0"/>
              <a:t>адвокаты будут </a:t>
            </a:r>
            <a:r>
              <a:rPr lang="ru-RU" dirty="0" smtClean="0"/>
              <a:t>получать </a:t>
            </a:r>
            <a:r>
              <a:rPr lang="ru-RU" dirty="0"/>
              <a:t>3 часа повышения </a:t>
            </a:r>
            <a:r>
              <a:rPr lang="ru-RU" dirty="0" smtClean="0"/>
              <a:t>квалификации.  За подготовку видео-материала – 1о часов.   </a:t>
            </a:r>
            <a:r>
              <a:rPr lang="ru-RU" dirty="0"/>
              <a:t>Соответственно за 10 </a:t>
            </a:r>
            <a:r>
              <a:rPr lang="ru-RU" dirty="0" smtClean="0"/>
              <a:t>консультаций либо за 3 видео-консультации </a:t>
            </a:r>
            <a:r>
              <a:rPr lang="ru-RU" dirty="0"/>
              <a:t>возможно получить 30 часов, т.е. выполнить требование Стандарта в полном объеме.</a:t>
            </a:r>
          </a:p>
          <a:p>
            <a:pPr algn="just"/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Повышение квалификации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93394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1484784"/>
            <a:ext cx="7408333" cy="46413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5400" smtClean="0"/>
          </a:p>
          <a:p>
            <a:pPr marL="0" indent="0" algn="ctr">
              <a:buNone/>
            </a:pPr>
            <a:r>
              <a:rPr lang="ru-RU" sz="5400" smtClean="0"/>
              <a:t>Спасибо </a:t>
            </a:r>
            <a:r>
              <a:rPr lang="ru-RU" sz="5400" dirty="0" smtClean="0"/>
              <a:t>за внимание!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4058296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Кадровая информация 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/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96" y="2276872"/>
            <a:ext cx="3822700" cy="3323404"/>
          </a:xfrm>
        </p:spPr>
      </p:pic>
      <p:sp>
        <p:nvSpPr>
          <p:cNvPr id="9" name="TextBox 8"/>
          <p:cNvSpPr txBox="1"/>
          <p:nvPr/>
        </p:nvSpPr>
        <p:spPr>
          <a:xfrm>
            <a:off x="4560895" y="2780928"/>
            <a:ext cx="3744416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bg2">
                    <a:lumMod val="25000"/>
                  </a:schemeClr>
                </a:solidFill>
              </a:rPr>
              <a:t>31.12.2018</a:t>
            </a:r>
            <a:r>
              <a:rPr lang="ru-RU" sz="4000" dirty="0"/>
              <a:t> </a:t>
            </a:r>
            <a:r>
              <a:rPr lang="ru-RU" sz="4000" dirty="0" smtClean="0"/>
              <a:t>  </a:t>
            </a:r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670</a:t>
            </a:r>
            <a:r>
              <a:rPr lang="ru-RU" sz="4000" b="1" dirty="0" smtClean="0"/>
              <a:t> </a:t>
            </a:r>
            <a:r>
              <a:rPr lang="ru-RU" sz="4000" dirty="0"/>
              <a:t> </a:t>
            </a:r>
            <a:endParaRPr lang="ru-RU" sz="4000" dirty="0" smtClean="0"/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</a:rPr>
              <a:t>31.12.2019</a:t>
            </a:r>
            <a:r>
              <a:rPr lang="ru-RU" sz="4000" dirty="0" smtClean="0"/>
              <a:t>  </a:t>
            </a:r>
          </a:p>
          <a:p>
            <a:pPr algn="ctr"/>
            <a:r>
              <a:rPr lang="ru-RU" sz="5400" b="1" dirty="0" smtClean="0">
                <a:solidFill>
                  <a:schemeClr val="accent3">
                    <a:lumMod val="50000"/>
                  </a:schemeClr>
                </a:solidFill>
              </a:rPr>
              <a:t>666</a:t>
            </a:r>
            <a:r>
              <a:rPr lang="ru-RU" sz="5400" b="1" dirty="0" smtClean="0"/>
              <a:t> 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1187624" y="1489406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50000"/>
                  </a:schemeClr>
                </a:solidFill>
              </a:rPr>
              <a:t>Численность адвокатов</a:t>
            </a:r>
            <a:endParaRPr lang="ru-RU" sz="4000" b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41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7344386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Кадровая информация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267744" y="2204864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По возрастному составу</a:t>
            </a:r>
          </a:p>
        </p:txBody>
      </p:sp>
    </p:spTree>
    <p:extLst>
      <p:ext uri="{BB962C8B-B14F-4D97-AF65-F5344CB8AC3E}">
        <p14:creationId xmlns:p14="http://schemas.microsoft.com/office/powerpoint/2010/main" val="37083460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726585"/>
              </p:ext>
            </p:extLst>
          </p:nvPr>
        </p:nvGraphicFramePr>
        <p:xfrm>
          <a:off x="871538" y="2636912"/>
          <a:ext cx="7660902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52728"/>
          </a:xfrm>
        </p:spPr>
        <p:txBody>
          <a:bodyPr/>
          <a:lstStyle/>
          <a:p>
            <a:r>
              <a:rPr lang="ru-RU" dirty="0" smtClean="0"/>
              <a:t>Кадровая информация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602124" y="1772816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</a:rPr>
              <a:t>По стажу в адвокатуре</a:t>
            </a:r>
          </a:p>
        </p:txBody>
      </p:sp>
    </p:spTree>
    <p:extLst>
      <p:ext uri="{BB962C8B-B14F-4D97-AF65-F5344CB8AC3E}">
        <p14:creationId xmlns:p14="http://schemas.microsoft.com/office/powerpoint/2010/main" val="644022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79546"/>
            <a:ext cx="8229600" cy="1252728"/>
          </a:xfrm>
        </p:spPr>
        <p:txBody>
          <a:bodyPr/>
          <a:lstStyle/>
          <a:p>
            <a:r>
              <a:rPr lang="ru-RU" dirty="0" smtClean="0"/>
              <a:t>Кадровая информация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3203848" y="1268760"/>
            <a:ext cx="388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</a:rPr>
              <a:t>Прибыл-выбыл</a:t>
            </a: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43483076"/>
              </p:ext>
            </p:extLst>
          </p:nvPr>
        </p:nvGraphicFramePr>
        <p:xfrm>
          <a:off x="755576" y="2586851"/>
          <a:ext cx="7632848" cy="402449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4260889"/>
                <a:gridCol w="3371959"/>
              </a:tblGrid>
              <a:tr h="263067"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 отчетный период: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936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Принято 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</a:p>
                    <a:p>
                      <a:pPr indent="20955"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(из них </a:t>
                      </a:r>
                      <a:r>
                        <a:rPr lang="ru-RU" sz="1400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успешно сдали квалификационный экзамен, </a:t>
                      </a:r>
                      <a:r>
                        <a:rPr lang="ru-RU" sz="1400" u="sng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приняты переводом из др. палат)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 anchor="ctr"/>
                </a:tc>
              </a:tr>
              <a:tr h="263067">
                <a:tc rowSpan="5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Выбыло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числе: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-540385" algn="l"/>
                          <a:tab pos="20193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прекращен статус по личным заявлениям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-540385" algn="l"/>
                          <a:tab pos="20193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отрицательным мотивам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-540385" algn="l"/>
                          <a:tab pos="20193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 изменением членства</a:t>
                      </a:r>
                    </a:p>
                    <a:p>
                      <a:pPr marL="342900" lvl="0" indent="-342900" algn="just">
                        <a:lnSpc>
                          <a:spcPct val="150000"/>
                        </a:lnSpc>
                        <a:buFont typeface="Symbol" panose="05050102010706020507" pitchFamily="18" charset="2"/>
                        <a:buChar char=""/>
                        <a:tabLst>
                          <a:tab pos="-540385" algn="l"/>
                          <a:tab pos="201930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связи со смертью</a:t>
                      </a:r>
                    </a:p>
                  </a:txBody>
                  <a:tcPr marL="46222" marR="46222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 anchor="b"/>
                </a:tc>
              </a:tr>
              <a:tr h="561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 anchor="b"/>
                </a:tc>
              </a:tr>
              <a:tr h="263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 anchor="b"/>
                </a:tc>
              </a:tr>
              <a:tr h="2630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 anchor="b"/>
                </a:tc>
              </a:tr>
              <a:tr h="5040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 anchor="b"/>
                </a:tc>
              </a:tr>
              <a:tr h="2630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 адвоката приостановлен</a:t>
                      </a:r>
                      <a:endParaRPr lang="ru-RU" sz="1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/>
                </a:tc>
              </a:tr>
              <a:tr h="31964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Освобождены от ежемесячных отчислений</a:t>
                      </a:r>
                      <a:endParaRPr lang="ru-RU" sz="140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-540385" algn="l"/>
                        </a:tabLs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22" marR="46222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7435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10552"/>
          </a:xfrm>
        </p:spPr>
        <p:txBody>
          <a:bodyPr>
            <a:normAutofit/>
          </a:bodyPr>
          <a:lstStyle/>
          <a:p>
            <a:r>
              <a:rPr lang="ru-RU" sz="3600" b="1" dirty="0"/>
              <a:t>Кадровая </a:t>
            </a:r>
            <a:r>
              <a:rPr lang="ru-RU" sz="3600" b="1" dirty="0" smtClean="0"/>
              <a:t>информация</a:t>
            </a:r>
            <a:br>
              <a:rPr lang="ru-RU" sz="3600" b="1" dirty="0" smtClean="0"/>
            </a:br>
            <a:r>
              <a:rPr lang="ru-RU" sz="2800" dirty="0" err="1" smtClean="0">
                <a:solidFill>
                  <a:schemeClr val="bg2">
                    <a:lumMod val="25000"/>
                  </a:schemeClr>
                </a:solidFill>
              </a:rPr>
              <a:t>Информация</a:t>
            </a:r>
            <a:r>
              <a:rPr lang="ru-RU" sz="2800" dirty="0" smtClean="0">
                <a:solidFill>
                  <a:schemeClr val="bg2">
                    <a:lumMod val="25000"/>
                  </a:schemeClr>
                </a:solidFill>
              </a:rPr>
              <a:t> о сдаче квалификационного экзамена </a:t>
            </a:r>
            <a:r>
              <a:rPr lang="ru-RU" sz="2800" dirty="0">
                <a:solidFill>
                  <a:schemeClr val="bg2">
                    <a:lumMod val="25000"/>
                  </a:schemeClr>
                </a:solidFill>
              </a:rPr>
              <a:t>на присвоение статуса адвоката</a:t>
            </a: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293469888"/>
              </p:ext>
            </p:extLst>
          </p:nvPr>
        </p:nvGraphicFramePr>
        <p:xfrm>
          <a:off x="1043608" y="2420888"/>
          <a:ext cx="7056784" cy="3312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37101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3182114"/>
              </p:ext>
            </p:extLst>
          </p:nvPr>
        </p:nvGraphicFramePr>
        <p:xfrm>
          <a:off x="871538" y="2674938"/>
          <a:ext cx="7408862" cy="3451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Кадровая информация</a:t>
            </a:r>
          </a:p>
        </p:txBody>
      </p:sp>
    </p:spTree>
    <p:extLst>
      <p:ext uri="{BB962C8B-B14F-4D97-AF65-F5344CB8AC3E}">
        <p14:creationId xmlns:p14="http://schemas.microsoft.com/office/powerpoint/2010/main" val="376696287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917</TotalTime>
  <Words>925</Words>
  <Application>Microsoft Office PowerPoint</Application>
  <PresentationFormat>Экран (4:3)</PresentationFormat>
  <Paragraphs>129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Волна</vt:lpstr>
      <vt:lpstr>Отчётная конференция адвокатов Ханты-Мансийского автономного округа по итогам деятельности за 2019 год</vt:lpstr>
      <vt:lpstr>Презентация PowerPoint</vt:lpstr>
      <vt:lpstr>За 2019 год проведено 13 заседаний Совета Адвокатской палаты, на которых рассматривались следующие вопросы</vt:lpstr>
      <vt:lpstr>Кадровая информация </vt:lpstr>
      <vt:lpstr>Кадровая информация</vt:lpstr>
      <vt:lpstr>Кадровая информация</vt:lpstr>
      <vt:lpstr>Кадровая информация</vt:lpstr>
      <vt:lpstr>Кадровая информация Информация о сдаче квалификационного экзамена на присвоение статуса адвоката</vt:lpstr>
      <vt:lpstr>Кадровая информация</vt:lpstr>
      <vt:lpstr>Дисциплинарная практика</vt:lpstr>
      <vt:lpstr>Дисциплинарная практика</vt:lpstr>
      <vt:lpstr>Дисциплинарная практика</vt:lpstr>
      <vt:lpstr>Дисциплинарная практика</vt:lpstr>
      <vt:lpstr>Информация о подготовке Советом правовых актов, регулирующих адвокатскую деятельность </vt:lpstr>
      <vt:lpstr>Информация об иной деятельности Совета</vt:lpstr>
      <vt:lpstr>Информация об иной деятельности Совета</vt:lpstr>
      <vt:lpstr>Информация об иной деятельности Совета Спортивные соревнования</vt:lpstr>
      <vt:lpstr>Информация об иной деятельности Совета Интеллектуальная игра «Юридический брейн-ринг»</vt:lpstr>
      <vt:lpstr>Информация об иной деятельности Совета Дни бесплатной юридической помощи</vt:lpstr>
      <vt:lpstr>Информация об иной деятельности Совета Бесплатная юридическая помощь лицам, отбывающим наказания в учреждениях ФСИН</vt:lpstr>
      <vt:lpstr>Информационная деятельность</vt:lpstr>
      <vt:lpstr> На заседании Думы Ханты-Мансийского автономного округа - Югры Адвокатская палата выступила с докладом о своей деятельности по   реализации Закона Ханты-Мансийского автономного округа – Югры от 16.12.20011 № 113-оз «О бесплатной юридической помощи в Ханты-Мансийском автономном округе – Югре».  высокую оценку</vt:lpstr>
      <vt:lpstr>Сумма вознаграждения, подлежащая выплате за участие адвокатов по назначению</vt:lpstr>
      <vt:lpstr>Бесплатная юридическая помощь</vt:lpstr>
      <vt:lpstr>Бесплатная юридическая помощь</vt:lpstr>
      <vt:lpstr>Бесплатная юридическая помощь</vt:lpstr>
      <vt:lpstr>Бесплатная юридическая помощь</vt:lpstr>
      <vt:lpstr>Бесплатная юридическая помощь</vt:lpstr>
      <vt:lpstr>Бесплатная юридическая помощь</vt:lpstr>
      <vt:lpstr>Бесплатная юридическая помощь</vt:lpstr>
      <vt:lpstr>Бесплатная юридическая помощь</vt:lpstr>
      <vt:lpstr>Повышение квалификации </vt:lpstr>
      <vt:lpstr>Повышение квалификации </vt:lpstr>
      <vt:lpstr>Повышение квалификации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Отчётная конференции адвокатов Ханты-Мансийского автономного округа по итогам деятельности за 2019 год</dc:title>
  <dc:creator>Приемная</dc:creator>
  <cp:lastModifiedBy>Приемная АдвПалаты</cp:lastModifiedBy>
  <cp:revision>60</cp:revision>
  <dcterms:created xsi:type="dcterms:W3CDTF">2020-02-12T04:54:32Z</dcterms:created>
  <dcterms:modified xsi:type="dcterms:W3CDTF">2020-03-01T06:26:24Z</dcterms:modified>
</cp:coreProperties>
</file>